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58" r:id="rId4"/>
    <p:sldId id="259" r:id="rId5"/>
    <p:sldId id="260" r:id="rId6"/>
    <p:sldId id="263" r:id="rId7"/>
    <p:sldId id="266" r:id="rId8"/>
    <p:sldId id="265" r:id="rId9"/>
    <p:sldId id="267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667" autoAdjust="0"/>
  </p:normalViewPr>
  <p:slideViewPr>
    <p:cSldViewPr>
      <p:cViewPr varScale="1">
        <p:scale>
          <a:sx n="45" d="100"/>
          <a:sy n="4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42901-F4B6-4D3E-B150-B778E85CD414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3BE50-80D9-49D0-9ED0-8D91DB8760C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1</a:t>
            </a:fld>
            <a:endParaRPr lang="en-CA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10</a:t>
            </a:fld>
            <a:endParaRPr lang="en-CA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11</a:t>
            </a:fld>
            <a:endParaRPr lang="en-CA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12</a:t>
            </a:fld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2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3</a:t>
            </a:fld>
            <a:endParaRPr lang="en-C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5</a:t>
            </a:fld>
            <a:endParaRPr lang="en-CA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6</a:t>
            </a:fld>
            <a:endParaRPr lang="en-C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7</a:t>
            </a:fld>
            <a:endParaRPr lang="en-CA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8</a:t>
            </a:fld>
            <a:endParaRPr lang="en-C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Note: these are just some of the slides from the presentation.  If there are any questions about anything that</a:t>
            </a:r>
            <a:r>
              <a:rPr lang="en-CA" baseline="0" dirty="0" smtClean="0"/>
              <a:t> I may not have included, please don’t hesitate to contact me.  </a:t>
            </a:r>
            <a:r>
              <a:rPr lang="en-CA" baseline="0" smtClean="0"/>
              <a:t>Thanks!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BE50-80D9-49D0-9ED0-8D91DB8760C6}" type="slidenum">
              <a:rPr lang="en-CA" smtClean="0"/>
              <a:pPr/>
              <a:t>9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35529B-31D9-49DE-BE5F-AD7624910924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E2EE-A859-42A7-93A7-89B633F46611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766E7-9CBD-4963-A479-84858564D728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808DB-934C-443B-9C2D-B79179DC6703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57ED5-F6D8-44AA-9F14-2BA6BAB99C2A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50722-0667-405B-B2AF-3EB5DC7586DC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5DF4F-AA28-4BE4-B05C-09DE961E131A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07879-5C49-46C0-B39E-65262156DD23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0F283-F0F4-4C7E-A194-0566D2C27B60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7D9A3-7B80-43AC-BF4C-ECF22554B47E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35448-451B-4796-9AFD-B6BFB36E31CA}" type="slidenum">
              <a:rPr lang="en-CA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0C0EEAB-F982-4DBE-99AD-8A2F214B7427}" type="datetimeFigureOut">
              <a:rPr lang="en-CA" smtClean="0"/>
              <a:pPr/>
              <a:t>24/08/2011</a:t>
            </a:fld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6E2947-EF68-4324-9B87-2E2C82C485CF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CA" dirty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 dirty="0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07539E-8205-495B-8DEB-2CB4E9AE9F56}" type="slidenum">
              <a:rPr lang="en-CA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gov.on.ca.proxy1.lib.uwo.ca:2048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tloerts@uwo.c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tloerts@redeemer.c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V="1">
            <a:off x="1979712" y="188640"/>
            <a:ext cx="216024" cy="72008"/>
          </a:xfrm>
        </p:spPr>
        <p:txBody>
          <a:bodyPr/>
          <a:lstStyle/>
          <a:p>
            <a:pPr algn="ctr"/>
            <a:endParaRPr lang="en-CA" sz="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6912768" cy="4514056"/>
          </a:xfrm>
        </p:spPr>
        <p:txBody>
          <a:bodyPr/>
          <a:lstStyle/>
          <a:p>
            <a:pPr algn="ctr"/>
            <a:r>
              <a:rPr lang="en-CA" sz="3600" dirty="0" smtClean="0"/>
              <a:t>How Wide is Wide Enough?  Using Multiple Modes of Communication in Today’s Classrooms.</a:t>
            </a:r>
          </a:p>
          <a:p>
            <a:pPr algn="ctr"/>
            <a:endParaRPr lang="en-CA" sz="1800" dirty="0" smtClean="0"/>
          </a:p>
          <a:p>
            <a:pPr algn="ctr"/>
            <a:endParaRPr lang="en-CA" sz="1800" dirty="0" smtClean="0"/>
          </a:p>
          <a:p>
            <a:pPr algn="ctr"/>
            <a:r>
              <a:rPr lang="en-CA" sz="1800" dirty="0" smtClean="0"/>
              <a:t>Terry Loerts</a:t>
            </a:r>
          </a:p>
          <a:p>
            <a:pPr algn="ctr"/>
            <a:r>
              <a:rPr lang="en-CA" sz="1800" dirty="0" smtClean="0"/>
              <a:t>Aug. 22-24, 2011</a:t>
            </a:r>
          </a:p>
          <a:p>
            <a:pPr algn="ctr"/>
            <a:r>
              <a:rPr lang="en-CA" sz="1800" dirty="0" smtClean="0"/>
              <a:t>ABEL Summer Institute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634082"/>
          </a:xfrm>
        </p:spPr>
        <p:txBody>
          <a:bodyPr/>
          <a:lstStyle/>
          <a:p>
            <a:r>
              <a:rPr lang="en-CA" dirty="0" smtClean="0"/>
              <a:t>References: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908720"/>
            <a:ext cx="8226425" cy="5217443"/>
          </a:xfrm>
        </p:spPr>
        <p:txBody>
          <a:bodyPr/>
          <a:lstStyle/>
          <a:p>
            <a:r>
              <a:rPr lang="en-CA" sz="2000" dirty="0" smtClean="0"/>
              <a:t>Albers, P. (2006). Imagining the possibilities in multimodal curriculum design.</a:t>
            </a:r>
            <a:r>
              <a:rPr lang="en-CA" sz="2000" i="1" dirty="0" smtClean="0"/>
              <a:t> English Education, 38</a:t>
            </a:r>
            <a:r>
              <a:rPr lang="en-CA" sz="2000" dirty="0" smtClean="0"/>
              <a:t>, 75-100. </a:t>
            </a:r>
          </a:p>
          <a:p>
            <a:r>
              <a:rPr lang="en-US" sz="2000" dirty="0" smtClean="0"/>
              <a:t>Anstey, M. &amp; Bull, G. (2006).  </a:t>
            </a:r>
            <a:r>
              <a:rPr lang="en-US" sz="2000" i="1" dirty="0" smtClean="0"/>
              <a:t>Teaching and learning multiliteracies: Changing times, changing literacies.</a:t>
            </a:r>
            <a:r>
              <a:rPr lang="en-US" sz="2000" dirty="0" smtClean="0"/>
              <a:t>  International Reading Association.</a:t>
            </a:r>
            <a:endParaRPr lang="en-CA" sz="2000" dirty="0" smtClean="0"/>
          </a:p>
          <a:p>
            <a:r>
              <a:rPr lang="en-US" sz="2000" dirty="0" smtClean="0"/>
              <a:t>Baker, E., PearsAnstey, M. &amp; Bull, G. (2006).  </a:t>
            </a:r>
            <a:r>
              <a:rPr lang="en-US" sz="2000" i="1" dirty="0" smtClean="0"/>
              <a:t>Teaching and learning multiliteracies: Changing times, changing literacies.</a:t>
            </a:r>
            <a:r>
              <a:rPr lang="en-US" sz="2000" dirty="0" smtClean="0"/>
              <a:t>  International Reading Association.</a:t>
            </a:r>
            <a:endParaRPr lang="en-CA" sz="2000" dirty="0" smtClean="0"/>
          </a:p>
          <a:p>
            <a:r>
              <a:rPr lang="en-US" sz="2000" dirty="0" smtClean="0"/>
              <a:t>Gee, J. P. (2007). </a:t>
            </a:r>
            <a:r>
              <a:rPr lang="en-US" sz="2000" i="1" dirty="0" smtClean="0"/>
              <a:t>Good video games and good learning: Collected essays on video games, learning, and literacy.</a:t>
            </a:r>
            <a:r>
              <a:rPr lang="en-US" sz="2000" dirty="0" smtClean="0"/>
              <a:t>  New York: P. Lang.</a:t>
            </a:r>
            <a:endParaRPr lang="en-CA" sz="2000" dirty="0" smtClean="0"/>
          </a:p>
          <a:p>
            <a:r>
              <a:rPr lang="en-CA" sz="2000" dirty="0" smtClean="0"/>
              <a:t>Halliday, M. A. K. (1978). </a:t>
            </a:r>
            <a:r>
              <a:rPr lang="en-CA" sz="2000" i="1" dirty="0" smtClean="0"/>
              <a:t>Language as social semiotic: The social interpretation of language and meaning</a:t>
            </a:r>
            <a:r>
              <a:rPr lang="en-CA" sz="2000" dirty="0" smtClean="0"/>
              <a:t>. London: Edward Arnold. </a:t>
            </a:r>
          </a:p>
          <a:p>
            <a:r>
              <a:rPr lang="en-CA" sz="2000" dirty="0" smtClean="0"/>
              <a:t>Jewitt, C., &amp; Kress, G. R. (2003). </a:t>
            </a:r>
            <a:r>
              <a:rPr lang="en-CA" sz="2000" i="1" dirty="0" smtClean="0"/>
              <a:t>Multimodal literacy</a:t>
            </a:r>
            <a:r>
              <a:rPr lang="en-CA" sz="2000" dirty="0" smtClean="0"/>
              <a:t>.   New York: P. Lang.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706090"/>
          </a:xfrm>
        </p:spPr>
        <p:txBody>
          <a:bodyPr/>
          <a:lstStyle/>
          <a:p>
            <a:r>
              <a:rPr lang="en-CA" dirty="0" smtClean="0"/>
              <a:t>References: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124744"/>
            <a:ext cx="8226425" cy="5001419"/>
          </a:xfrm>
        </p:spPr>
        <p:txBody>
          <a:bodyPr/>
          <a:lstStyle/>
          <a:p>
            <a:r>
              <a:rPr lang="en-CA" sz="2000" dirty="0" smtClean="0"/>
              <a:t>Kalantzis, M., Cope, B., &amp; Cloonan, A. (2010) A multiliteracies perspective on the new literacies. </a:t>
            </a:r>
            <a:r>
              <a:rPr lang="en-US" sz="2000" dirty="0" smtClean="0"/>
              <a:t>In E. Baker (Ed.),</a:t>
            </a:r>
            <a:r>
              <a:rPr lang="en-US" sz="2000" i="1" dirty="0" smtClean="0"/>
              <a:t> the new literacies: Multiple perspectives on research and practice</a:t>
            </a:r>
            <a:r>
              <a:rPr lang="en-US" sz="2000" dirty="0" smtClean="0"/>
              <a:t> (pp.	 61-87).  London: The Guilford Press.</a:t>
            </a:r>
          </a:p>
          <a:p>
            <a:r>
              <a:rPr lang="en-CA" sz="2000" kern="1200" dirty="0" smtClean="0"/>
              <a:t>Labbo, L, &amp; Ryan, T. (2010).  Traversing the “literacies” landscape: A semiotic perspective on early literacy acquisition and digital literacies instruction. </a:t>
            </a:r>
            <a:r>
              <a:rPr lang="en-US" sz="2000" dirty="0" smtClean="0"/>
              <a:t>In E. Baker (Ed.), </a:t>
            </a:r>
            <a:r>
              <a:rPr lang="en-US" sz="2000" i="1" dirty="0" smtClean="0"/>
              <a:t>The new literacies: Multiple perspectives on research and practice</a:t>
            </a:r>
            <a:r>
              <a:rPr lang="en-US" sz="2000" dirty="0" smtClean="0"/>
              <a:t> (pp. 88-105).  	London: The Guilford Press.</a:t>
            </a:r>
            <a:endParaRPr lang="en-CA" sz="2000" dirty="0" smtClean="0"/>
          </a:p>
          <a:p>
            <a:r>
              <a:rPr lang="en-CA" sz="2000" dirty="0" smtClean="0"/>
              <a:t>Millard, E. (2006). Transformative pedagogy: Teachers creating a literacy of fusion. In K. Pahl, &amp; J. Rowsell (Eds.), </a:t>
            </a:r>
            <a:r>
              <a:rPr lang="en-CA" sz="2000" i="1" dirty="0" smtClean="0"/>
              <a:t>Travel notes 	from the new literacy studies: Instances of practice</a:t>
            </a:r>
            <a:r>
              <a:rPr lang="en-CA" sz="2000" dirty="0" smtClean="0"/>
              <a:t> (pp. 234-	253). Clevedon, England: Multilingual Matters Ltd. </a:t>
            </a:r>
          </a:p>
          <a:p>
            <a:r>
              <a:rPr lang="en-US" sz="2000" dirty="0" smtClean="0"/>
              <a:t>Mulholland, V. (2010).  A reader makes sense of the digital world.  </a:t>
            </a:r>
            <a:r>
              <a:rPr lang="en-US" sz="2000" i="1" dirty="0" smtClean="0"/>
              <a:t>English Quarterly, 41 </a:t>
            </a:r>
            <a:r>
              <a:rPr lang="en-US" sz="2000" dirty="0" smtClean="0"/>
              <a:t>Spring, 46-53.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706090"/>
          </a:xfrm>
        </p:spPr>
        <p:txBody>
          <a:bodyPr/>
          <a:lstStyle/>
          <a:p>
            <a:r>
              <a:rPr lang="en-CA" dirty="0" smtClean="0"/>
              <a:t>References: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052736"/>
            <a:ext cx="8226425" cy="5073427"/>
          </a:xfrm>
        </p:spPr>
        <p:txBody>
          <a:bodyPr/>
          <a:lstStyle/>
          <a:p>
            <a:r>
              <a:rPr lang="en-CA" sz="2000" dirty="0" smtClean="0"/>
              <a:t>Ontario Ministry of Education. (2004). </a:t>
            </a:r>
            <a:r>
              <a:rPr lang="en-CA" sz="2000" i="1" dirty="0" smtClean="0"/>
              <a:t>Literacy for learning: The report of the expert panel on literacy in grades 4 to 6 in Ontario</a:t>
            </a:r>
            <a:r>
              <a:rPr lang="en-CA" sz="2000" dirty="0" smtClean="0"/>
              <a:t>. Toronto: Ontario, Ministry of Education. Retrieved from </a:t>
            </a:r>
            <a:r>
              <a:rPr lang="en-CA" sz="2000" u="sng" dirty="0" smtClean="0">
                <a:hlinkClick r:id="rId3"/>
              </a:rPr>
              <a:t>http://www.edu.gov.on.ca.proxy1.lib.uwo.ca:2048/</a:t>
            </a:r>
            <a:r>
              <a:rPr lang="en-CA" sz="2000" dirty="0" smtClean="0"/>
              <a:t> eng/document/reports/literacy/panel/</a:t>
            </a:r>
          </a:p>
          <a:p>
            <a:r>
              <a:rPr lang="en-CA" sz="2000" dirty="0" smtClean="0"/>
              <a:t>Tierney, R., Bond, E., &amp; Bresler, J. (2006).  Examining literate lives as students engage with multiple literacies.  </a:t>
            </a:r>
            <a:r>
              <a:rPr lang="en-CA" sz="2000" i="1" dirty="0" smtClean="0"/>
              <a:t>Theory Into Practice 45</a:t>
            </a:r>
            <a:r>
              <a:rPr lang="en-CA" sz="2000" dirty="0" smtClean="0"/>
              <a:t>(4), 359-367.</a:t>
            </a:r>
          </a:p>
          <a:p>
            <a:r>
              <a:rPr lang="en-CA" sz="2000" dirty="0" smtClean="0"/>
              <a:t>Walsh, C. (2007). Creativity as capital in the literacy classroom: Youth as multimodal designers.</a:t>
            </a:r>
            <a:r>
              <a:rPr lang="en-CA" sz="2000" i="1" dirty="0" smtClean="0"/>
              <a:t> Australian Journal of Language and Literacy, 41</a:t>
            </a:r>
            <a:r>
              <a:rPr lang="en-CA" sz="2000" dirty="0" smtClean="0"/>
              <a:t>, 79-85. </a:t>
            </a:r>
          </a:p>
          <a:p>
            <a:r>
              <a:rPr lang="en-CA" sz="2000" dirty="0" smtClean="0"/>
              <a:t>West, K. (2008).  Weblogs and literary response: Socially situated identities and hybrid social languages in English class blogs.  </a:t>
            </a:r>
            <a:r>
              <a:rPr lang="en-CA" sz="2000" i="1" dirty="0" smtClean="0"/>
              <a:t>Journal of Adolescent &amp; Adult Literacy 51</a:t>
            </a:r>
            <a:r>
              <a:rPr lang="en-CA" sz="2000" dirty="0" smtClean="0"/>
              <a:t>(7), 588-598.</a:t>
            </a:r>
          </a:p>
          <a:p>
            <a:r>
              <a:rPr lang="en-CA" sz="2000" dirty="0" smtClean="0"/>
              <a:t>Williams, B. T. (2005). Leading double lives: Literacy and technology in and out of school.</a:t>
            </a:r>
            <a:r>
              <a:rPr lang="en-CA" sz="2000" i="1" dirty="0" smtClean="0"/>
              <a:t> Journal of Adolescent &amp; Adult Literacy, 48</a:t>
            </a:r>
            <a:r>
              <a:rPr lang="en-CA" sz="2000" dirty="0" smtClean="0"/>
              <a:t>(8), 702-706. </a:t>
            </a:r>
          </a:p>
          <a:p>
            <a:endParaRPr lang="en-CA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5268515" cy="41805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124744"/>
            <a:ext cx="8226425" cy="5001419"/>
          </a:xfrm>
        </p:spPr>
        <p:txBody>
          <a:bodyPr/>
          <a:lstStyle/>
          <a:p>
            <a:pPr algn="ctr">
              <a:buNone/>
            </a:pPr>
            <a:r>
              <a:rPr lang="en-CA" sz="3200" b="1" u="sng" dirty="0" smtClean="0"/>
              <a:t>Multimodality</a:t>
            </a:r>
            <a:r>
              <a:rPr lang="en-CA" sz="3200" dirty="0" smtClean="0"/>
              <a:t> </a:t>
            </a:r>
          </a:p>
          <a:p>
            <a:pPr algn="ctr"/>
            <a:r>
              <a:rPr lang="en-CA" sz="3200" dirty="0" smtClean="0"/>
              <a:t>is concerned with communicating using multiple modes, not just with language (Jewitt &amp; Kress, 2003).  Modes refer to the “regularised organised set of resources for meaning-making, including, image, gaze, gesture, movement, music, speech and sound-effect” (p. 1).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778098"/>
          </a:xfrm>
        </p:spPr>
        <p:txBody>
          <a:bodyPr/>
          <a:lstStyle/>
          <a:p>
            <a:pPr algn="ctr"/>
            <a:r>
              <a:rPr lang="en-CA" dirty="0" smtClean="0"/>
              <a:t>Continued…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124744"/>
            <a:ext cx="8226425" cy="5001419"/>
          </a:xfrm>
        </p:spPr>
        <p:txBody>
          <a:bodyPr/>
          <a:lstStyle/>
          <a:p>
            <a:r>
              <a:rPr lang="en-CA" b="1" dirty="0" smtClean="0"/>
              <a:t>Multimodal Theory </a:t>
            </a:r>
            <a:r>
              <a:rPr lang="en-CA" dirty="0" smtClean="0"/>
              <a:t>sees each mode as “equally significant for meaning and communication” (Jewitt &amp; Kress 2003, p. 2)</a:t>
            </a:r>
          </a:p>
          <a:p>
            <a:endParaRPr lang="en-CA" dirty="0" smtClean="0"/>
          </a:p>
          <a:p>
            <a:pPr lvl="0"/>
            <a:r>
              <a:rPr lang="en-CA" dirty="0" smtClean="0"/>
              <a:t>However, “different modes have different potentials”(Jewitt &amp; Kress, 2003, p. 3)</a:t>
            </a:r>
          </a:p>
          <a:p>
            <a:pPr lvl="0"/>
            <a:endParaRPr lang="en-CA" dirty="0" smtClean="0"/>
          </a:p>
          <a:p>
            <a:r>
              <a:rPr lang="en-CA" b="1" dirty="0" smtClean="0"/>
              <a:t>Multimodality</a:t>
            </a:r>
            <a:r>
              <a:rPr lang="en-CA" dirty="0" smtClean="0"/>
              <a:t> draws upon Halliday’s (1978) social semiotic theory of communication.  </a:t>
            </a:r>
          </a:p>
          <a:p>
            <a:pPr>
              <a:buNone/>
            </a:pPr>
            <a:r>
              <a:rPr lang="en-CA" dirty="0" smtClean="0"/>
              <a:t>	-meaning is a SOCIAL practice</a:t>
            </a:r>
          </a:p>
          <a:p>
            <a:pPr>
              <a:buNone/>
            </a:pPr>
            <a:r>
              <a:rPr lang="en-CA" dirty="0" smtClean="0"/>
              <a:t>	-individuals are ACTIVE sign-makers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528392" cy="778098"/>
          </a:xfrm>
        </p:spPr>
        <p:txBody>
          <a:bodyPr/>
          <a:lstStyle/>
          <a:p>
            <a:pPr algn="ctr"/>
            <a:r>
              <a:rPr lang="en-CA" sz="2500" b="1" u="sng" dirty="0" smtClean="0"/>
              <a:t>The Connection to </a:t>
            </a:r>
            <a:br>
              <a:rPr lang="en-CA" sz="2500" b="1" u="sng" dirty="0" smtClean="0"/>
            </a:br>
            <a:r>
              <a:rPr lang="en-CA" sz="2500" b="1" u="sng" dirty="0" smtClean="0"/>
              <a:t>Multiliteracies  </a:t>
            </a:r>
            <a:endParaRPr lang="en-CA" sz="2500" b="1" u="sn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img399" descr="Books on Learning and Intelligence - Teaching and Learning Multiliteracies: Changing Times, Changing Literacies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83568" y="764704"/>
            <a:ext cx="35283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572000" y="1268760"/>
            <a:ext cx="4041775" cy="5040560"/>
          </a:xfrm>
        </p:spPr>
        <p:txBody>
          <a:bodyPr/>
          <a:lstStyle/>
          <a:p>
            <a:pPr algn="ctr"/>
            <a:r>
              <a:rPr lang="en-CA" sz="2000" dirty="0" smtClean="0"/>
              <a:t>Students are </a:t>
            </a:r>
          </a:p>
          <a:p>
            <a:pPr algn="ctr"/>
            <a:r>
              <a:rPr lang="en-CA" sz="2000" dirty="0" smtClean="0"/>
              <a:t>literate in different ways</a:t>
            </a:r>
          </a:p>
          <a:p>
            <a:pPr algn="ctr"/>
            <a:endParaRPr lang="en-CA" sz="2000" dirty="0" smtClean="0"/>
          </a:p>
          <a:p>
            <a:r>
              <a:rPr lang="en-CA" sz="2000" b="0" dirty="0" smtClean="0"/>
              <a:t>-As active designers of meaning, context/cultural influences are important</a:t>
            </a:r>
          </a:p>
          <a:p>
            <a:r>
              <a:rPr lang="en-CA" sz="2000" b="0" dirty="0" smtClean="0"/>
              <a:t>-the world of communication is constantly changing</a:t>
            </a:r>
          </a:p>
          <a:p>
            <a:r>
              <a:rPr lang="en-CA" sz="2000" b="0" dirty="0" smtClean="0"/>
              <a:t>-students need to acquire skills, strategies, and practices needed for life</a:t>
            </a:r>
          </a:p>
          <a:p>
            <a:r>
              <a:rPr lang="en-CA" sz="2000" b="0" dirty="0" smtClean="0"/>
              <a:t>-new communication technologies use </a:t>
            </a:r>
            <a:r>
              <a:rPr lang="en-CA" sz="2000" dirty="0" smtClean="0"/>
              <a:t>multiple modes </a:t>
            </a:r>
            <a:r>
              <a:rPr lang="en-CA" sz="2000" b="0" dirty="0" smtClean="0"/>
              <a:t>of communication-often used simultaneously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827584" y="5733256"/>
            <a:ext cx="3311351" cy="67806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CA" sz="1300" dirty="0" smtClean="0">
                <a:solidFill>
                  <a:schemeClr val="tx1"/>
                </a:solidFill>
              </a:rPr>
              <a:t>Book:  Teaching and Learning Multiliteracies by Anstey &amp; Bull, 2006</a:t>
            </a:r>
            <a:endParaRPr lang="en-CA" sz="1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en-CA" sz="2200" b="1" dirty="0" smtClean="0"/>
              <a:t>Traditional compared to New Literacies (taken from Tierney, Bond, &amp; Bresler, 2006)</a:t>
            </a:r>
            <a:endParaRPr lang="en-CA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3610744" cy="864096"/>
          </a:xfrm>
        </p:spPr>
        <p:txBody>
          <a:bodyPr/>
          <a:lstStyle/>
          <a:p>
            <a:r>
              <a:rPr lang="en-CA" dirty="0" smtClean="0"/>
              <a:t>Traditional Print-Based Literacy  -Text Based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772816"/>
            <a:ext cx="4040188" cy="4353347"/>
          </a:xfrm>
        </p:spPr>
        <p:txBody>
          <a:bodyPr/>
          <a:lstStyle/>
          <a:p>
            <a:pPr fontAlgn="t">
              <a:buNone/>
            </a:pPr>
            <a:endParaRPr lang="en-CA" b="1" u="sng" dirty="0" smtClean="0"/>
          </a:p>
          <a:p>
            <a:pPr fontAlgn="t"/>
            <a:r>
              <a:rPr lang="en-CA" dirty="0" smtClean="0"/>
              <a:t>Predictable</a:t>
            </a:r>
          </a:p>
          <a:p>
            <a:pPr fontAlgn="t"/>
            <a:r>
              <a:rPr lang="en-CA" dirty="0" smtClean="0"/>
              <a:t>Transmission model of knowledge</a:t>
            </a:r>
          </a:p>
          <a:p>
            <a:pPr fontAlgn="t"/>
            <a:r>
              <a:rPr lang="en-CA" dirty="0" smtClean="0"/>
              <a:t>Single authored</a:t>
            </a:r>
          </a:p>
          <a:p>
            <a:pPr fontAlgn="t"/>
            <a:r>
              <a:rPr lang="en-CA" dirty="0" smtClean="0"/>
              <a:t>Linear connections</a:t>
            </a:r>
          </a:p>
          <a:p>
            <a:pPr fontAlgn="t"/>
            <a:r>
              <a:rPr lang="en-CA" dirty="0" smtClean="0"/>
              <a:t>Author/teacher constructed</a:t>
            </a:r>
          </a:p>
          <a:p>
            <a:pPr fontAlgn="t"/>
            <a:r>
              <a:rPr lang="en-CA" dirty="0" smtClean="0"/>
              <a:t>Can be Individualistic</a:t>
            </a:r>
          </a:p>
          <a:p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3887415" cy="1152128"/>
          </a:xfrm>
        </p:spPr>
        <p:txBody>
          <a:bodyPr/>
          <a:lstStyle/>
          <a:p>
            <a:r>
              <a:rPr lang="en-CA" dirty="0" smtClean="0"/>
              <a:t>Multiple Literacies- Multimedia Based/Mixing of Modes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132856"/>
            <a:ext cx="4041775" cy="3993307"/>
          </a:xfrm>
        </p:spPr>
        <p:txBody>
          <a:bodyPr/>
          <a:lstStyle/>
          <a:p>
            <a:pPr fontAlgn="t">
              <a:buNone/>
            </a:pPr>
            <a:endParaRPr lang="en-CA" b="1" u="sng" dirty="0" smtClean="0"/>
          </a:p>
          <a:p>
            <a:pPr fontAlgn="t"/>
            <a:r>
              <a:rPr lang="en-CA" dirty="0" smtClean="0"/>
              <a:t>Inquiry driven</a:t>
            </a:r>
          </a:p>
          <a:p>
            <a:pPr fontAlgn="t"/>
            <a:r>
              <a:rPr lang="en-CA" dirty="0" smtClean="0"/>
              <a:t>Generates knowledge</a:t>
            </a:r>
          </a:p>
          <a:p>
            <a:pPr fontAlgn="t"/>
            <a:r>
              <a:rPr lang="en-CA" dirty="0" smtClean="0"/>
              <a:t>Collaborative or team based</a:t>
            </a:r>
          </a:p>
          <a:p>
            <a:pPr fontAlgn="t"/>
            <a:r>
              <a:rPr lang="en-CA" dirty="0" smtClean="0"/>
              <a:t>Multilayered </a:t>
            </a:r>
          </a:p>
          <a:p>
            <a:pPr fontAlgn="t"/>
            <a:r>
              <a:rPr lang="en-CA" dirty="0" smtClean="0"/>
              <a:t>Social practice</a:t>
            </a:r>
          </a:p>
          <a:p>
            <a:pPr fontAlgn="t"/>
            <a:r>
              <a:rPr lang="en-CA" dirty="0" smtClean="0"/>
              <a:t>Socially empowering and collaborative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sz="2600" u="sng" dirty="0" smtClean="0"/>
              <a:t>“Reconfigured” Range of Communicational Options to Include Both “Old” and “New” Literacies</a:t>
            </a:r>
            <a:endParaRPr lang="en-C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C00000"/>
                </a:solidFill>
              </a:rPr>
              <a:t>Written language</a:t>
            </a:r>
            <a:r>
              <a:rPr lang="en-CA" dirty="0" smtClean="0"/>
              <a:t>: writing and reading that which has been written, handwriting, printed page, the screen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Oral language</a:t>
            </a:r>
            <a:r>
              <a:rPr lang="en-CA" dirty="0" smtClean="0"/>
              <a:t>: speech, listening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Visual representation</a:t>
            </a:r>
            <a:r>
              <a:rPr lang="en-CA" dirty="0" smtClean="0"/>
              <a:t>: still or moving images, sculpture, perspective,  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Audio</a:t>
            </a:r>
            <a:r>
              <a:rPr lang="en-CA" dirty="0" smtClean="0"/>
              <a:t>: music, sounds, noises, hearing, listening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Tactile</a:t>
            </a:r>
            <a:r>
              <a:rPr lang="en-CA" dirty="0" smtClean="0"/>
              <a:t>: touch, smell, taste; manipulate objects/artefacts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Gestural</a:t>
            </a:r>
            <a:r>
              <a:rPr lang="en-CA" dirty="0" smtClean="0"/>
              <a:t>: movements of hands, arms; facial expression, eye movement, gaze, action sequences, timing</a:t>
            </a:r>
          </a:p>
          <a:p>
            <a:r>
              <a:rPr lang="en-CA" b="1" dirty="0" smtClean="0">
                <a:solidFill>
                  <a:srgbClr val="C00000"/>
                </a:solidFill>
              </a:rPr>
              <a:t>Spatial representation</a:t>
            </a:r>
            <a:r>
              <a:rPr lang="en-CA" dirty="0" smtClean="0"/>
              <a:t>: spacing, layout, proximity, </a:t>
            </a:r>
          </a:p>
          <a:p>
            <a:pPr>
              <a:buNone/>
            </a:pPr>
            <a:r>
              <a:rPr lang="en-CA" sz="1800" dirty="0" smtClean="0"/>
              <a:t>					             Kalantzis, Cope, &amp; Cloonan (2010)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Examples of Multimodality in Classrooms: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Walsh, C. (2007).  Creativity as capital in the literacy classroom: Youth as multimodal designers</a:t>
            </a:r>
          </a:p>
          <a:p>
            <a:pPr lvl="2"/>
            <a:r>
              <a:rPr lang="en-CA" dirty="0" smtClean="0"/>
              <a:t>Multiliteracies with his middle school students for Dust Bowl Unit</a:t>
            </a:r>
          </a:p>
          <a:p>
            <a:r>
              <a:rPr lang="en-CA" dirty="0" smtClean="0"/>
              <a:t>Labbo &amp; Ryan (2010).  Traversing the “literacies” landscape: A semiotic perspective on early literacy acquisition and digital literacies instruction</a:t>
            </a:r>
          </a:p>
          <a:p>
            <a:pPr lvl="2"/>
            <a:r>
              <a:rPr lang="en-CA" dirty="0" smtClean="0"/>
              <a:t>Research project: “Photographs of Local Knowledge” - photographic essay</a:t>
            </a:r>
          </a:p>
          <a:p>
            <a:r>
              <a:rPr lang="en-CA" dirty="0" smtClean="0"/>
              <a:t>West, K. (2008) Weblogs and literary response</a:t>
            </a:r>
          </a:p>
          <a:p>
            <a:pPr lvl="3"/>
            <a:r>
              <a:rPr lang="en-CA" dirty="0" smtClean="0"/>
              <a:t>High school English Class use of Weblogs for response</a:t>
            </a:r>
          </a:p>
          <a:p>
            <a:pPr lvl="2"/>
            <a:endParaRPr lang="en-CA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922114"/>
          </a:xfrm>
        </p:spPr>
        <p:txBody>
          <a:bodyPr/>
          <a:lstStyle/>
          <a:p>
            <a:r>
              <a:rPr lang="en-CA" dirty="0" smtClean="0"/>
              <a:t>The Salty Chip: http://www.saltychip.com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556792"/>
            <a:ext cx="8226425" cy="4569371"/>
          </a:xfrm>
        </p:spPr>
        <p:txBody>
          <a:bodyPr/>
          <a:lstStyle/>
          <a:p>
            <a:r>
              <a:rPr lang="en-CA" dirty="0" smtClean="0"/>
              <a:t>The Salty Chip is a space for teachers and students to share and build upon their work as they develop their use of multiliteracies. </a:t>
            </a:r>
          </a:p>
          <a:p>
            <a:r>
              <a:rPr lang="en-CA" dirty="0" smtClean="0"/>
              <a:t>It seeks to capture cultural and linguistic diversity and to make use of new and emerging communication technologies that consider pedagogy in a participatory culture.</a:t>
            </a:r>
          </a:p>
          <a:p>
            <a:r>
              <a:rPr lang="en-CA" dirty="0" smtClean="0"/>
              <a:t>this site’s goal is to support “ongoing improvement and refinement of our knowledge and use of multiliteracies and their possibilities.”</a:t>
            </a:r>
          </a:p>
          <a:p>
            <a:pPr lvl="7"/>
            <a:r>
              <a:rPr lang="en-CA" dirty="0" smtClean="0"/>
              <a:t>(taken directly from the website)</a:t>
            </a:r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Thank you!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CA" dirty="0" smtClean="0"/>
              <a:t>Terry Loerts</a:t>
            </a:r>
          </a:p>
          <a:p>
            <a:pPr algn="ctr"/>
            <a:r>
              <a:rPr lang="en-CA" dirty="0" smtClean="0">
                <a:hlinkClick r:id="rId3"/>
              </a:rPr>
              <a:t>tloerts@uwo.ca</a:t>
            </a:r>
            <a:endParaRPr lang="en-CA" dirty="0" smtClean="0"/>
          </a:p>
          <a:p>
            <a:pPr algn="ctr"/>
            <a:r>
              <a:rPr lang="en-CA" dirty="0" smtClean="0">
                <a:hlinkClick r:id="rId4"/>
              </a:rPr>
              <a:t>tloerts@redeemer.ca</a:t>
            </a:r>
            <a:endParaRPr lang="en-CA" dirty="0" smtClean="0"/>
          </a:p>
          <a:p>
            <a:pPr algn="ctr">
              <a:buNone/>
            </a:pPr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Theme1-blue-faded to bold colour and soft square pattern-like this one!">
  <a:themeElements>
    <a:clrScheme name="Office Theme 2">
      <a:dk1>
        <a:srgbClr val="000000"/>
      </a:dk1>
      <a:lt1>
        <a:srgbClr val="66CCFF"/>
      </a:lt1>
      <a:dk2>
        <a:srgbClr val="000000"/>
      </a:dk2>
      <a:lt2>
        <a:srgbClr val="CCCCCC"/>
      </a:lt2>
      <a:accent1>
        <a:srgbClr val="2B6A3D"/>
      </a:accent1>
      <a:accent2>
        <a:srgbClr val="384F8C"/>
      </a:accent2>
      <a:accent3>
        <a:srgbClr val="B8E2FF"/>
      </a:accent3>
      <a:accent4>
        <a:srgbClr val="000000"/>
      </a:accent4>
      <a:accent5>
        <a:srgbClr val="ACB9AF"/>
      </a:accent5>
      <a:accent6>
        <a:srgbClr val="32477E"/>
      </a:accent6>
      <a:hlink>
        <a:srgbClr val="6B612B"/>
      </a:hlink>
      <a:folHlink>
        <a:srgbClr val="32647D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406E85"/>
        </a:accent1>
        <a:accent2>
          <a:srgbClr val="0081C2"/>
        </a:accent2>
        <a:accent3>
          <a:srgbClr val="B8E2FF"/>
        </a:accent3>
        <a:accent4>
          <a:srgbClr val="000000"/>
        </a:accent4>
        <a:accent5>
          <a:srgbClr val="AFBAC2"/>
        </a:accent5>
        <a:accent6>
          <a:srgbClr val="0074B0"/>
        </a:accent6>
        <a:hlink>
          <a:srgbClr val="005885"/>
        </a:hlink>
        <a:folHlink>
          <a:srgbClr val="006C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2B6A3D"/>
        </a:accent1>
        <a:accent2>
          <a:srgbClr val="384F8C"/>
        </a:accent2>
        <a:accent3>
          <a:srgbClr val="B8E2FF"/>
        </a:accent3>
        <a:accent4>
          <a:srgbClr val="000000"/>
        </a:accent4>
        <a:accent5>
          <a:srgbClr val="ACB9AF"/>
        </a:accent5>
        <a:accent6>
          <a:srgbClr val="32477E"/>
        </a:accent6>
        <a:hlink>
          <a:srgbClr val="6B612B"/>
        </a:hlink>
        <a:folHlink>
          <a:srgbClr val="3264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32647D"/>
        </a:accent1>
        <a:accent2>
          <a:srgbClr val="7D4B45"/>
        </a:accent2>
        <a:accent3>
          <a:srgbClr val="B8E2FF"/>
        </a:accent3>
        <a:accent4>
          <a:srgbClr val="000000"/>
        </a:accent4>
        <a:accent5>
          <a:srgbClr val="ADB8BF"/>
        </a:accent5>
        <a:accent6>
          <a:srgbClr val="71433E"/>
        </a:accent6>
        <a:hlink>
          <a:srgbClr val="60632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606328"/>
        </a:accent1>
        <a:accent2>
          <a:srgbClr val="32647D"/>
        </a:accent2>
        <a:accent3>
          <a:srgbClr val="B8E2FF"/>
        </a:accent3>
        <a:accent4>
          <a:srgbClr val="000000"/>
        </a:accent4>
        <a:accent5>
          <a:srgbClr val="B6B7AC"/>
        </a:accent5>
        <a:accent6>
          <a:srgbClr val="2C5A71"/>
        </a:accent6>
        <a:hlink>
          <a:srgbClr val="7D573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06E85"/>
        </a:accent1>
        <a:accent2>
          <a:srgbClr val="0081C2"/>
        </a:accent2>
        <a:accent3>
          <a:srgbClr val="FFFFFF"/>
        </a:accent3>
        <a:accent4>
          <a:srgbClr val="000000"/>
        </a:accent4>
        <a:accent5>
          <a:srgbClr val="AFBAC2"/>
        </a:accent5>
        <a:accent6>
          <a:srgbClr val="0074B0"/>
        </a:accent6>
        <a:hlink>
          <a:srgbClr val="005885"/>
        </a:hlink>
        <a:folHlink>
          <a:srgbClr val="006C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B6A3D"/>
        </a:accent1>
        <a:accent2>
          <a:srgbClr val="384F8C"/>
        </a:accent2>
        <a:accent3>
          <a:srgbClr val="FFFFFF"/>
        </a:accent3>
        <a:accent4>
          <a:srgbClr val="000000"/>
        </a:accent4>
        <a:accent5>
          <a:srgbClr val="ACB9AF"/>
        </a:accent5>
        <a:accent6>
          <a:srgbClr val="32477E"/>
        </a:accent6>
        <a:hlink>
          <a:srgbClr val="6B612B"/>
        </a:hlink>
        <a:folHlink>
          <a:srgbClr val="3264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2647D"/>
        </a:accent1>
        <a:accent2>
          <a:srgbClr val="7D4B45"/>
        </a:accent2>
        <a:accent3>
          <a:srgbClr val="FFFFFF"/>
        </a:accent3>
        <a:accent4>
          <a:srgbClr val="000000"/>
        </a:accent4>
        <a:accent5>
          <a:srgbClr val="ADB8BF"/>
        </a:accent5>
        <a:accent6>
          <a:srgbClr val="71433E"/>
        </a:accent6>
        <a:hlink>
          <a:srgbClr val="60632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06328"/>
        </a:accent1>
        <a:accent2>
          <a:srgbClr val="32647D"/>
        </a:accent2>
        <a:accent3>
          <a:srgbClr val="FFFFFF"/>
        </a:accent3>
        <a:accent4>
          <a:srgbClr val="000000"/>
        </a:accent4>
        <a:accent5>
          <a:srgbClr val="B6B7AC"/>
        </a:accent5>
        <a:accent6>
          <a:srgbClr val="2C5A71"/>
        </a:accent6>
        <a:hlink>
          <a:srgbClr val="7D573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66CCFF"/>
      </a:lt1>
      <a:dk2>
        <a:srgbClr val="000000"/>
      </a:dk2>
      <a:lt2>
        <a:srgbClr val="CCCCCC"/>
      </a:lt2>
      <a:accent1>
        <a:srgbClr val="2B6A3D"/>
      </a:accent1>
      <a:accent2>
        <a:srgbClr val="384F8C"/>
      </a:accent2>
      <a:accent3>
        <a:srgbClr val="B8E2FF"/>
      </a:accent3>
      <a:accent4>
        <a:srgbClr val="000000"/>
      </a:accent4>
      <a:accent5>
        <a:srgbClr val="ACB9AF"/>
      </a:accent5>
      <a:accent6>
        <a:srgbClr val="32477E"/>
      </a:accent6>
      <a:hlink>
        <a:srgbClr val="6B612B"/>
      </a:hlink>
      <a:folHlink>
        <a:srgbClr val="32647D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406E85"/>
        </a:accent1>
        <a:accent2>
          <a:srgbClr val="0081C2"/>
        </a:accent2>
        <a:accent3>
          <a:srgbClr val="B8E2FF"/>
        </a:accent3>
        <a:accent4>
          <a:srgbClr val="000000"/>
        </a:accent4>
        <a:accent5>
          <a:srgbClr val="AFBAC2"/>
        </a:accent5>
        <a:accent6>
          <a:srgbClr val="0074B0"/>
        </a:accent6>
        <a:hlink>
          <a:srgbClr val="005885"/>
        </a:hlink>
        <a:folHlink>
          <a:srgbClr val="006C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2B6A3D"/>
        </a:accent1>
        <a:accent2>
          <a:srgbClr val="384F8C"/>
        </a:accent2>
        <a:accent3>
          <a:srgbClr val="B8E2FF"/>
        </a:accent3>
        <a:accent4>
          <a:srgbClr val="000000"/>
        </a:accent4>
        <a:accent5>
          <a:srgbClr val="ACB9AF"/>
        </a:accent5>
        <a:accent6>
          <a:srgbClr val="32477E"/>
        </a:accent6>
        <a:hlink>
          <a:srgbClr val="6B612B"/>
        </a:hlink>
        <a:folHlink>
          <a:srgbClr val="3264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32647D"/>
        </a:accent1>
        <a:accent2>
          <a:srgbClr val="7D4B45"/>
        </a:accent2>
        <a:accent3>
          <a:srgbClr val="B8E2FF"/>
        </a:accent3>
        <a:accent4>
          <a:srgbClr val="000000"/>
        </a:accent4>
        <a:accent5>
          <a:srgbClr val="ADB8BF"/>
        </a:accent5>
        <a:accent6>
          <a:srgbClr val="71433E"/>
        </a:accent6>
        <a:hlink>
          <a:srgbClr val="60632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66CCFF"/>
        </a:lt1>
        <a:dk2>
          <a:srgbClr val="000000"/>
        </a:dk2>
        <a:lt2>
          <a:srgbClr val="CCCCCC"/>
        </a:lt2>
        <a:accent1>
          <a:srgbClr val="606328"/>
        </a:accent1>
        <a:accent2>
          <a:srgbClr val="32647D"/>
        </a:accent2>
        <a:accent3>
          <a:srgbClr val="B8E2FF"/>
        </a:accent3>
        <a:accent4>
          <a:srgbClr val="000000"/>
        </a:accent4>
        <a:accent5>
          <a:srgbClr val="B6B7AC"/>
        </a:accent5>
        <a:accent6>
          <a:srgbClr val="2C5A71"/>
        </a:accent6>
        <a:hlink>
          <a:srgbClr val="7D573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406E85"/>
        </a:accent1>
        <a:accent2>
          <a:srgbClr val="0081C2"/>
        </a:accent2>
        <a:accent3>
          <a:srgbClr val="FFFFFF"/>
        </a:accent3>
        <a:accent4>
          <a:srgbClr val="000000"/>
        </a:accent4>
        <a:accent5>
          <a:srgbClr val="AFBAC2"/>
        </a:accent5>
        <a:accent6>
          <a:srgbClr val="0074B0"/>
        </a:accent6>
        <a:hlink>
          <a:srgbClr val="005885"/>
        </a:hlink>
        <a:folHlink>
          <a:srgbClr val="006C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B6A3D"/>
        </a:accent1>
        <a:accent2>
          <a:srgbClr val="384F8C"/>
        </a:accent2>
        <a:accent3>
          <a:srgbClr val="FFFFFF"/>
        </a:accent3>
        <a:accent4>
          <a:srgbClr val="000000"/>
        </a:accent4>
        <a:accent5>
          <a:srgbClr val="ACB9AF"/>
        </a:accent5>
        <a:accent6>
          <a:srgbClr val="32477E"/>
        </a:accent6>
        <a:hlink>
          <a:srgbClr val="6B612B"/>
        </a:hlink>
        <a:folHlink>
          <a:srgbClr val="3264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2647D"/>
        </a:accent1>
        <a:accent2>
          <a:srgbClr val="7D4B45"/>
        </a:accent2>
        <a:accent3>
          <a:srgbClr val="FFFFFF"/>
        </a:accent3>
        <a:accent4>
          <a:srgbClr val="000000"/>
        </a:accent4>
        <a:accent5>
          <a:srgbClr val="ADB8BF"/>
        </a:accent5>
        <a:accent6>
          <a:srgbClr val="71433E"/>
        </a:accent6>
        <a:hlink>
          <a:srgbClr val="60632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06328"/>
        </a:accent1>
        <a:accent2>
          <a:srgbClr val="32647D"/>
        </a:accent2>
        <a:accent3>
          <a:srgbClr val="FFFFFF"/>
        </a:accent3>
        <a:accent4>
          <a:srgbClr val="000000"/>
        </a:accent4>
        <a:accent5>
          <a:srgbClr val="B6B7AC"/>
        </a:accent5>
        <a:accent6>
          <a:srgbClr val="2C5A71"/>
        </a:accent6>
        <a:hlink>
          <a:srgbClr val="7D5738"/>
        </a:hlink>
        <a:folHlink>
          <a:srgbClr val="774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Theme1-blue-faded to bold colour and soft square pattern-like this one!</Template>
  <TotalTime>1070</TotalTime>
  <Words>990</Words>
  <Application>Microsoft Office PowerPoint</Application>
  <PresentationFormat>On-screen Show (4:3)</PresentationFormat>
  <Paragraphs>98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Theme1-blue-faded to bold colour and soft square pattern-like this one!</vt:lpstr>
      <vt:lpstr>1_Default Design</vt:lpstr>
      <vt:lpstr>Slide 1</vt:lpstr>
      <vt:lpstr>Slide 2</vt:lpstr>
      <vt:lpstr>Continued…</vt:lpstr>
      <vt:lpstr>The Connection to  Multiliteracies  </vt:lpstr>
      <vt:lpstr>Traditional compared to New Literacies (taken from Tierney, Bond, &amp; Bresler, 2006)</vt:lpstr>
      <vt:lpstr>“Reconfigured” Range of Communicational Options to Include Both “Old” and “New” Literacies</vt:lpstr>
      <vt:lpstr>Examples of Multimodality in Classrooms:</vt:lpstr>
      <vt:lpstr>The Salty Chip: http://www.saltychip.com</vt:lpstr>
      <vt:lpstr>Thank you!</vt:lpstr>
      <vt:lpstr>References:</vt:lpstr>
      <vt:lpstr>References:</vt:lpstr>
      <vt:lpstr>References: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Terry</dc:creator>
  <cp:lastModifiedBy>Terry</cp:lastModifiedBy>
  <cp:revision>57</cp:revision>
  <dcterms:created xsi:type="dcterms:W3CDTF">2011-08-18T02:12:54Z</dcterms:created>
  <dcterms:modified xsi:type="dcterms:W3CDTF">2011-08-25T03:11:50Z</dcterms:modified>
</cp:coreProperties>
</file>